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1pPr>
    <a:lvl2pPr marL="0" marR="0" indent="228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2pPr>
    <a:lvl3pPr marL="0" marR="0" indent="457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3pPr>
    <a:lvl4pPr marL="0" marR="0" indent="685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4pPr>
    <a:lvl5pPr marL="0" marR="0" indent="9144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5pPr>
    <a:lvl6pPr marL="0" marR="0" indent="11430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6pPr>
    <a:lvl7pPr marL="0" marR="0" indent="1371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7pPr>
    <a:lvl8pPr marL="0" marR="0" indent="1600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8pPr>
    <a:lvl9pPr marL="0" marR="0" indent="1828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D39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254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8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8A8F">
              <a:alpha val="7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BF8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8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5548312" y="2482453"/>
            <a:ext cx="14716126" cy="4393407"/>
          </a:xfrm>
          <a:prstGeom prst="rect">
            <a:avLst/>
          </a:prstGeom>
        </p:spPr>
        <p:txBody>
          <a:bodyPr anchor="b"/>
          <a:lstStyle>
            <a:lvl1pPr>
              <a:defRPr sz="13200"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5548312" y="7072312"/>
            <a:ext cx="14716126" cy="217884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/>
          <p:nvPr>
            <p:ph type="pic" idx="21"/>
          </p:nvPr>
        </p:nvSpPr>
        <p:spPr>
          <a:xfrm>
            <a:off x="-4292204" y="1071562"/>
            <a:ext cx="17395726" cy="1157323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Image"/>
          <p:cNvSpPr/>
          <p:nvPr>
            <p:ph type="pic" sz="quarter" idx="22"/>
          </p:nvPr>
        </p:nvSpPr>
        <p:spPr>
          <a:xfrm>
            <a:off x="13602890" y="1053703"/>
            <a:ext cx="6700161" cy="44648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Image"/>
          <p:cNvSpPr/>
          <p:nvPr>
            <p:ph type="pic" sz="quarter" idx="23"/>
          </p:nvPr>
        </p:nvSpPr>
        <p:spPr>
          <a:xfrm>
            <a:off x="12652747" y="6055183"/>
            <a:ext cx="8603111" cy="700013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5334000" y="8947546"/>
            <a:ext cx="14716125" cy="75009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821531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5334000" y="5981303"/>
            <a:ext cx="14716125" cy="1003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1531">
              <a:spcBef>
                <a:spcPts val="33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mage"/>
          <p:cNvSpPr/>
          <p:nvPr>
            <p:ph type="pic" idx="21"/>
          </p:nvPr>
        </p:nvSpPr>
        <p:spPr>
          <a:xfrm>
            <a:off x="1226343" y="0"/>
            <a:ext cx="20616509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/>
            </a:lvl1pPr>
          </a:lstStyle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 algn="r" rtl="1">
              <a:buBlip>
                <a:blip r:embed="rId2"/>
              </a:buBlip>
              <a:defRPr/>
            </a:lvl1pPr>
            <a:lvl2pPr algn="r" rtl="1">
              <a:buBlip>
                <a:blip r:embed="rId2"/>
              </a:buBlip>
              <a:defRPr/>
            </a:lvl2pPr>
            <a:lvl3pPr algn="r" rtl="1">
              <a:buBlip>
                <a:blip r:embed="rId2"/>
              </a:buBlip>
              <a:defRPr/>
            </a:lvl3pPr>
            <a:lvl4pPr algn="r" rtl="1">
              <a:buBlip>
                <a:blip r:embed="rId2"/>
              </a:buBlip>
              <a:defRPr/>
            </a:lvl4pPr>
            <a:lvl5pPr algn="r" rtl="1">
              <a:buBlip>
                <a:blip r:embed="rId2"/>
              </a:buBlip>
              <a:defRPr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20776787" y="12894468"/>
            <a:ext cx="607493" cy="628019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5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 algn="r" rtl="1">
              <a:buBlip>
                <a:blip r:embed="rId2"/>
              </a:buBlip>
              <a:defRPr/>
            </a:lvl1pPr>
            <a:lvl2pPr algn="r" rtl="1">
              <a:buBlip>
                <a:blip r:embed="rId2"/>
              </a:buBlip>
              <a:defRPr/>
            </a:lvl2pPr>
            <a:lvl3pPr algn="r" rtl="1">
              <a:buBlip>
                <a:blip r:embed="rId2"/>
              </a:buBlip>
              <a:defRPr/>
            </a:lvl3pPr>
            <a:lvl4pPr algn="r" rtl="1">
              <a:buBlip>
                <a:blip r:embed="rId2"/>
              </a:buBlip>
              <a:defRPr/>
            </a:lvl4pPr>
            <a:lvl5pPr algn="r" rtl="1">
              <a:buBlip>
                <a:blip r:embed="rId2"/>
              </a:buBlip>
              <a:defRPr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20776787" y="12894468"/>
            <a:ext cx="607493" cy="628019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/>
          <p:nvPr>
            <p:ph type="title"/>
          </p:nvPr>
        </p:nvSpPr>
        <p:spPr>
          <a:xfrm>
            <a:off x="5923359" y="214312"/>
            <a:ext cx="13465970" cy="3643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/>
          <p:nvPr>
            <p:ph type="title"/>
          </p:nvPr>
        </p:nvSpPr>
        <p:spPr>
          <a:xfrm>
            <a:off x="5333999" y="2000249"/>
            <a:ext cx="13716003" cy="2733676"/>
          </a:xfrm>
          <a:prstGeom prst="rect">
            <a:avLst/>
          </a:prstGeom>
        </p:spPr>
        <p:txBody>
          <a:bodyPr lIns="38100" tIns="38100" rIns="38100" bIns="38100"/>
          <a:lstStyle>
            <a:lvl1pPr defTabSz="647700" rtl="1">
              <a:defRPr sz="9200"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20773215" y="11425237"/>
            <a:ext cx="427839" cy="436883"/>
          </a:xfrm>
          <a:prstGeom prst="rect">
            <a:avLst/>
          </a:prstGeom>
        </p:spPr>
        <p:txBody>
          <a:bodyPr lIns="38100" tIns="38100" rIns="38100" bIns="38100"/>
          <a:lstStyle>
            <a:lvl1pPr algn="l" defTabSz="647700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quarter" idx="21"/>
          </p:nvPr>
        </p:nvSpPr>
        <p:spPr>
          <a:xfrm>
            <a:off x="7941378" y="2035991"/>
            <a:ext cx="9261613" cy="616167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5548312" y="8465343"/>
            <a:ext cx="14716126" cy="2839642"/>
          </a:xfrm>
          <a:prstGeom prst="rect">
            <a:avLst/>
          </a:prstGeom>
        </p:spPr>
        <p:txBody>
          <a:bodyPr/>
          <a:lstStyle>
            <a:lvl1pPr>
              <a:defRPr sz="13200"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5548312" y="11054953"/>
            <a:ext cx="14716126" cy="207168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173390" y="5036343"/>
            <a:ext cx="13465970" cy="364331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21"/>
          </p:nvPr>
        </p:nvSpPr>
        <p:spPr>
          <a:xfrm>
            <a:off x="7753129" y="2253531"/>
            <a:ext cx="12848706" cy="854814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601765" y="2803921"/>
            <a:ext cx="8858251" cy="439340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601765" y="7393781"/>
            <a:ext cx="8858251" cy="4000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5923359" y="214312"/>
            <a:ext cx="13465970" cy="364331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5923359" y="5036343"/>
            <a:ext cx="13465970" cy="364331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mage"/>
          <p:cNvSpPr/>
          <p:nvPr>
            <p:ph type="pic" sz="half" idx="21"/>
          </p:nvPr>
        </p:nvSpPr>
        <p:spPr>
          <a:xfrm>
            <a:off x="7882887" y="3999786"/>
            <a:ext cx="11865609" cy="789409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5816203" y="3857625"/>
            <a:ext cx="6858001" cy="8215313"/>
          </a:xfrm>
          <a:prstGeom prst="rect">
            <a:avLst/>
          </a:prstGeom>
        </p:spPr>
        <p:txBody>
          <a:bodyPr/>
          <a:lstStyle>
            <a:lvl1pPr marL="568960" indent="-568960">
              <a:spcBef>
                <a:spcPts val="5600"/>
              </a:spcBef>
              <a:buBlip>
                <a:blip r:embed="rId2"/>
              </a:buBlip>
              <a:defRPr sz="4200"/>
            </a:lvl1pPr>
            <a:lvl2pPr marL="975360" indent="-568960">
              <a:spcBef>
                <a:spcPts val="5600"/>
              </a:spcBef>
              <a:buBlip>
                <a:blip r:embed="rId2"/>
              </a:buBlip>
              <a:defRPr sz="4200"/>
            </a:lvl2pPr>
            <a:lvl3pPr marL="1381760" indent="-568960">
              <a:spcBef>
                <a:spcPts val="5600"/>
              </a:spcBef>
              <a:buBlip>
                <a:blip r:embed="rId2"/>
              </a:buBlip>
              <a:defRPr sz="4200"/>
            </a:lvl3pPr>
            <a:lvl4pPr marL="1788160" indent="-568960">
              <a:spcBef>
                <a:spcPts val="5600"/>
              </a:spcBef>
              <a:buBlip>
                <a:blip r:embed="rId2"/>
              </a:buBlip>
              <a:defRPr sz="4200"/>
            </a:lvl4pPr>
            <a:lvl5pPr marL="2194560" indent="-568960">
              <a:spcBef>
                <a:spcPts val="56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Pho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half" idx="21"/>
          </p:nvPr>
        </p:nvSpPr>
        <p:spPr>
          <a:xfrm>
            <a:off x="8634203" y="3068286"/>
            <a:ext cx="11412141" cy="759240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Title Text"/>
          <p:cNvSpPr txBox="1"/>
          <p:nvPr>
            <p:ph type="title"/>
          </p:nvPr>
        </p:nvSpPr>
        <p:spPr>
          <a:xfrm>
            <a:off x="4601765" y="2803921"/>
            <a:ext cx="8858251" cy="439340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4601765" y="7393781"/>
            <a:ext cx="8858251" cy="401836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5798343" y="2339578"/>
            <a:ext cx="13716001" cy="9018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5816203" y="214312"/>
            <a:ext cx="13716001" cy="364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0169295" y="12894468"/>
            <a:ext cx="607493" cy="628019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defRPr sz="3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</p:sldLayoutIdLst>
  <p:transition xmlns:p14="http://schemas.microsoft.com/office/powerpoint/2010/main" spd="med" advClick="1"/>
  <p:txStyles>
    <p:titleStyle>
      <a:lvl1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titleStyle>
    <p:bodyStyle>
      <a:lvl1pPr marL="7645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1pPr>
      <a:lvl2pPr marL="13106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2pPr>
      <a:lvl3pPr marL="18567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3pPr>
      <a:lvl4pPr marL="24028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4pPr>
      <a:lvl5pPr marL="29489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5pPr>
      <a:lvl6pPr marL="34950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6pPr>
      <a:lvl7pPr marL="40411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7pPr>
      <a:lvl8pPr marL="45872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8pPr>
      <a:lvl9pPr marL="51333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9pPr>
    </p:bodyStyle>
    <p:otherStyle>
      <a:lvl1pPr marL="0" marR="0" indent="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2286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4572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6858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9144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11430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13716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16002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18288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en.wikipedia.org/wiki/Wikipedia:Text_of_Creative_Commons_Attribution-ShareAlike_3.0_Unported_Licens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"/><Relationship Id="rId3" Type="http://schemas.openxmlformats.org/officeDocument/2006/relationships/hyperlink" Target="https://en.wikipedia.org/wiki/Polymerase_chain_reaction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"/><Relationship Id="rId3" Type="http://schemas.openxmlformats.org/officeDocument/2006/relationships/hyperlink" Target="http://www.affymetrix.com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en.wikipedia.org/wiki/Reverse_transcription_polymerase_chain_reaction" TargetMode="External"/><Relationship Id="rId3" Type="http://schemas.openxmlformats.org/officeDocument/2006/relationships/image" Target="../media/image7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gatc-biotech.com/en/expertise/sanger-sequencing.html" TargetMode="External"/><Relationship Id="rId3" Type="http://schemas.openxmlformats.org/officeDocument/2006/relationships/image" Target="../media/image8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Relationship Id="rId3" Type="http://schemas.openxmlformats.org/officeDocument/2006/relationships/image" Target="../media/image4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ucsf.edu" TargetMode="External"/><Relationship Id="rId3" Type="http://schemas.openxmlformats.org/officeDocument/2006/relationships/hyperlink" Target="http://genomelegacy.org/img/DNA-Sequencers.jpg" TargetMode="External"/><Relationship Id="rId4" Type="http://schemas.openxmlformats.org/officeDocument/2006/relationships/image" Target="../media/image9.tif"/><Relationship Id="rId5" Type="http://schemas.openxmlformats.org/officeDocument/2006/relationships/image" Target="../media/image10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hyperlink" Target="https://flxlexblog.files.wordpress.com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www.genome.gov" TargetMode="External"/><Relationship Id="rId3" Type="http://schemas.openxmlformats.org/officeDocument/2006/relationships/image" Target="../media/image11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://cen.acs.org" TargetMode="External"/><Relationship Id="rId3" Type="http://schemas.openxmlformats.org/officeDocument/2006/relationships/image" Target="../media/image12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jpeg"/><Relationship Id="rId3" Type="http://schemas.openxmlformats.org/officeDocument/2006/relationships/image" Target="../media/image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8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Relationship Id="rId3" Type="http://schemas.openxmlformats.org/officeDocument/2006/relationships/hyperlink" Target="http://geneontology.org/page/ontology-structure" TargetMode="Externa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7.png"/><Relationship Id="rId5" Type="http://schemas.openxmlformats.org/officeDocument/2006/relationships/image" Target="../media/image2.tif"/><Relationship Id="rId6" Type="http://schemas.openxmlformats.org/officeDocument/2006/relationships/hyperlink" Target="http://www.pngall.com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Introduction to Bioinformatics"/>
          <p:cNvSpPr txBox="1"/>
          <p:nvPr>
            <p:ph type="ctrTitle"/>
          </p:nvPr>
        </p:nvSpPr>
        <p:spPr>
          <a:xfrm>
            <a:off x="5100034" y="2482453"/>
            <a:ext cx="14716126" cy="2178844"/>
          </a:xfrm>
          <a:prstGeom prst="rect">
            <a:avLst/>
          </a:prstGeom>
        </p:spPr>
        <p:txBody>
          <a:bodyPr/>
          <a:lstStyle>
            <a:lvl1pPr defTabSz="321468">
              <a:tabLst>
                <a:tab pos="1041400" algn="l"/>
              </a:tabLst>
              <a:defRPr sz="6600">
                <a:effectLst>
                  <a:outerShdw sx="100000" sy="100000" kx="0" ky="0" algn="b" rotWithShape="0" blurRad="12700" dist="127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Introduction to Bioinformatics</a:t>
            </a:r>
          </a:p>
        </p:txBody>
      </p:sp>
      <p:sp>
        <p:nvSpPr>
          <p:cNvPr id="181" name="Ali Sharifi-Zarchi"/>
          <p:cNvSpPr txBox="1"/>
          <p:nvPr>
            <p:ph type="subTitle" sz="quarter" idx="1"/>
          </p:nvPr>
        </p:nvSpPr>
        <p:spPr>
          <a:xfrm>
            <a:off x="5100034" y="7875984"/>
            <a:ext cx="14716126" cy="2178845"/>
          </a:xfrm>
          <a:prstGeom prst="rect">
            <a:avLst/>
          </a:prstGeom>
        </p:spPr>
        <p:txBody>
          <a:bodyPr/>
          <a:lstStyle/>
          <a:p>
            <a:pPr/>
            <a:r>
              <a:t>Ali Sharifi-Zarchi</a:t>
            </a:r>
          </a:p>
        </p:txBody>
      </p:sp>
      <p:sp>
        <p:nvSpPr>
          <p:cNvPr id="182" name="In the name of the most high"/>
          <p:cNvSpPr txBox="1"/>
          <p:nvPr/>
        </p:nvSpPr>
        <p:spPr>
          <a:xfrm>
            <a:off x="9089498" y="566854"/>
            <a:ext cx="6737198" cy="777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In the name of the most high</a:t>
            </a:r>
          </a:p>
        </p:txBody>
      </p:sp>
      <p:sp>
        <p:nvSpPr>
          <p:cNvPr id="183" name="Department of Computer Engineering, Sharif University of Technology"/>
          <p:cNvSpPr txBox="1"/>
          <p:nvPr/>
        </p:nvSpPr>
        <p:spPr>
          <a:xfrm>
            <a:off x="4376375" y="8851960"/>
            <a:ext cx="16163443" cy="14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Department of Computer Engineering, Sharif University of Technology</a:t>
            </a:r>
          </a:p>
        </p:txBody>
      </p:sp>
      <p:sp>
        <p:nvSpPr>
          <p:cNvPr id="184" name="These slides are available under the Creative Commons Attribution License."/>
          <p:cNvSpPr txBox="1"/>
          <p:nvPr/>
        </p:nvSpPr>
        <p:spPr>
          <a:xfrm>
            <a:off x="5706205" y="11809427"/>
            <a:ext cx="13503784" cy="1123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200"/>
            </a:pPr>
          </a:p>
          <a:p>
            <a:pPr>
              <a:defRPr b="1" sz="3200"/>
            </a:pPr>
            <a:r>
              <a:t>These s</a:t>
            </a:r>
            <a:r>
              <a:rPr>
                <a:solidFill>
                  <a:srgbClr val="323333"/>
                </a:solidFill>
              </a:rPr>
              <a:t>lides are available under the </a:t>
            </a:r>
            <a:r>
              <a:rPr>
                <a:hlinkClick r:id="rId2" invalidUrl="" action="" tgtFrame="" tooltip="" history="1" highlightClick="0" endSnd="0"/>
              </a:rPr>
              <a:t>Creative Commons Attribution License</a:t>
            </a:r>
            <a:r>
              <a:t>.</a:t>
            </a:r>
          </a:p>
        </p:txBody>
      </p:sp>
      <p:sp>
        <p:nvSpPr>
          <p:cNvPr id="185" name="Microarray, NGS"/>
          <p:cNvSpPr txBox="1"/>
          <p:nvPr/>
        </p:nvSpPr>
        <p:spPr>
          <a:xfrm>
            <a:off x="5100034" y="3777795"/>
            <a:ext cx="14716126" cy="405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tabLst>
                <a:tab pos="2095500" algn="l"/>
              </a:tabLst>
              <a:defRPr sz="1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Microarray, 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C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PCR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151" y="3158560"/>
            <a:ext cx="9779698" cy="9613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C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PCR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5710" y="2973585"/>
            <a:ext cx="14912580" cy="7768830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https://en.wikipedia.org/wiki/Polymerase_chain_reaction"/>
          <p:cNvSpPr txBox="1"/>
          <p:nvPr>
            <p:ph type="body" sz="quarter" idx="4294967295"/>
          </p:nvPr>
        </p:nvSpPr>
        <p:spPr>
          <a:xfrm>
            <a:off x="4770479" y="12463767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 u="sng">
                <a:latin typeface="XB Yas"/>
                <a:ea typeface="XB Yas"/>
                <a:cs typeface="XB Yas"/>
                <a:sym typeface="XB Yas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https://en.wikipedia.org/wiki/Polymerase_chain_reaction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qPC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qPCR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3213" y="2778953"/>
            <a:ext cx="9897573" cy="10372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qPC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qPCR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8343" y="3982640"/>
            <a:ext cx="12787314" cy="79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www.affymetrix.com"/>
          <p:cNvSpPr txBox="1"/>
          <p:nvPr>
            <p:ph type="body" sz="quarter" idx="4294967295"/>
          </p:nvPr>
        </p:nvSpPr>
        <p:spPr>
          <a:xfrm>
            <a:off x="4746160" y="12463767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 u="sng">
                <a:latin typeface="XB Yas"/>
                <a:ea typeface="XB Yas"/>
                <a:cs typeface="XB Yas"/>
                <a:sym typeface="XB Yas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www.affymetrix.com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qRT-PC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qRT-PCR</a:t>
            </a:r>
          </a:p>
        </p:txBody>
      </p:sp>
      <p:sp>
        <p:nvSpPr>
          <p:cNvPr id="232" name="en.wikipedia.org/wiki/Reverse_transcription_polymerase_chain_reaction"/>
          <p:cNvSpPr txBox="1"/>
          <p:nvPr>
            <p:ph type="body" sz="quarter" idx="4294967295"/>
          </p:nvPr>
        </p:nvSpPr>
        <p:spPr>
          <a:xfrm>
            <a:off x="4746160" y="12856673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 u="sng">
                <a:latin typeface="XB Yas"/>
                <a:ea typeface="XB Yas"/>
                <a:cs typeface="XB Yas"/>
                <a:sym typeface="XB Yas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en.wikipedia.org/wiki/Reverse_transcription_polymerase_chain_reaction</a:t>
            </a: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96921" y="2953953"/>
            <a:ext cx="7918845" cy="10022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Microarr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Microarray</a:t>
            </a:r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4859" y="3108452"/>
            <a:ext cx="12322970" cy="9713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Microarr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Microarray</a:t>
            </a:r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992" y="3598664"/>
            <a:ext cx="9054704" cy="7161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icroarr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Microarray</a:t>
            </a:r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7179" y="3857625"/>
            <a:ext cx="9554767" cy="6000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88390" y="6357937"/>
            <a:ext cx="8608220" cy="6429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equen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Sequencing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equencing - Sang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Sequencing - Sanger</a:t>
            </a:r>
          </a:p>
        </p:txBody>
      </p:sp>
      <p:sp>
        <p:nvSpPr>
          <p:cNvPr id="248" name="https://www.gatc-biotech.com/en/expertise/sanger-sequencing.html"/>
          <p:cNvSpPr txBox="1"/>
          <p:nvPr>
            <p:ph type="body" sz="quarter" idx="4294967295"/>
          </p:nvPr>
        </p:nvSpPr>
        <p:spPr>
          <a:xfrm>
            <a:off x="4746160" y="12695939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 u="sng">
                <a:latin typeface="XB Yas"/>
                <a:ea typeface="XB Yas"/>
                <a:cs typeface="XB Yas"/>
                <a:sym typeface="XB Yas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https://www.gatc-biotech.com/en/expertise/sanger-sequencing.html</a:t>
            </a:r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66583" y="2775634"/>
            <a:ext cx="10379522" cy="10016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Biodivers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XB Yas"/>
                <a:ea typeface="XB Yas"/>
                <a:cs typeface="XB Yas"/>
                <a:sym typeface="XB Yas"/>
              </a:defRPr>
            </a:lvl1pPr>
          </a:lstStyle>
          <a:p>
            <a:pPr/>
            <a:r>
              <a:t>Biodiversity</a:t>
            </a:r>
          </a:p>
        </p:txBody>
      </p:sp>
      <p:sp>
        <p:nvSpPr>
          <p:cNvPr id="188" name="http://www.greenrooftechnology.com/biodiversity"/>
          <p:cNvSpPr txBox="1"/>
          <p:nvPr>
            <p:ph type="body" sz="quarter" idx="1"/>
          </p:nvPr>
        </p:nvSpPr>
        <p:spPr>
          <a:xfrm>
            <a:off x="5816203" y="11497460"/>
            <a:ext cx="13716001" cy="651171"/>
          </a:xfrm>
          <a:prstGeom prst="rect">
            <a:avLst/>
          </a:prstGeom>
        </p:spPr>
        <p:txBody>
          <a:bodyPr/>
          <a:lstStyle/>
          <a:p>
            <a:pPr marL="0" indent="0" algn="l" defTabSz="257175">
              <a:spcBef>
                <a:spcPts val="2800"/>
              </a:spcBef>
              <a:buSzTx/>
              <a:buNone/>
              <a:defRPr sz="2240"/>
            </a:pPr>
            <a:r>
              <a:t>http://www.greenrooftechnology.com/biodiversity</a:t>
            </a: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</p:txBody>
      </p:sp>
      <p:pic>
        <p:nvPicPr>
          <p:cNvPr id="189" name="Biodiversity.jpg" descr="Biodiversity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0598" y="3224690"/>
            <a:ext cx="13471491" cy="8231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equencing - Sang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Sequencing - Sanger</a:t>
            </a:r>
          </a:p>
        </p:txBody>
      </p:sp>
      <p:sp>
        <p:nvSpPr>
          <p:cNvPr id="252" name="ucsf.edu, genomelegacy.org/img/DNA-Sequencers.jpg"/>
          <p:cNvSpPr txBox="1"/>
          <p:nvPr>
            <p:ph type="body" sz="quarter" idx="4294967295"/>
          </p:nvPr>
        </p:nvSpPr>
        <p:spPr>
          <a:xfrm>
            <a:off x="4746160" y="12695939"/>
            <a:ext cx="13716001" cy="651170"/>
          </a:xfrm>
          <a:prstGeom prst="rect">
            <a:avLst/>
          </a:prstGeom>
        </p:spPr>
        <p:txBody>
          <a:bodyPr/>
          <a:lstStyle/>
          <a:p>
            <a:pPr marL="0" indent="0" defTabSz="315039">
              <a:spcBef>
                <a:spcPts val="3400"/>
              </a:spcBef>
              <a:buSzTx/>
              <a:buNone/>
              <a:defRPr sz="2646">
                <a:latin typeface="XB Yas"/>
                <a:ea typeface="XB Yas"/>
                <a:cs typeface="XB Yas"/>
                <a:sym typeface="XB Yas"/>
              </a:defRPr>
            </a:pPr>
            <a:r>
              <a:rPr u="sng">
                <a:hlinkClick r:id="rId2" invalidUrl="" action="" tgtFrame="" tooltip="" history="1" highlightClick="0" endSnd="0"/>
              </a:rPr>
              <a:t>ucsf.edu</a:t>
            </a:r>
            <a:r>
              <a:t>, </a:t>
            </a:r>
            <a:r>
              <a:rPr u="sng">
                <a:hlinkClick r:id="rId3" invalidUrl="" action="" tgtFrame="" tooltip="" history="1" highlightClick="0" endSnd="0"/>
              </a:rPr>
              <a:t>genomelegacy.org/img/DNA-Sequencers.jpg</a:t>
            </a: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0091" y="3466310"/>
            <a:ext cx="1439672" cy="8997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44383" y="3464718"/>
            <a:ext cx="13172028" cy="9001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Next Generation Sequencing (NG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Generation Sequencing (NGS)</a:t>
            </a:r>
          </a:p>
        </p:txBody>
      </p:sp>
      <p:sp>
        <p:nvSpPr>
          <p:cNvPr id="257" name="Double-click to edit"/>
          <p:cNvSpPr txBox="1"/>
          <p:nvPr>
            <p:ph type="body" sz="quarter" idx="1"/>
          </p:nvPr>
        </p:nvSpPr>
        <p:spPr>
          <a:xfrm>
            <a:off x="5816203" y="11497460"/>
            <a:ext cx="13716001" cy="651171"/>
          </a:xfrm>
          <a:prstGeom prst="rect">
            <a:avLst/>
          </a:prstGeom>
        </p:spPr>
        <p:txBody>
          <a:bodyPr/>
          <a:lstStyle/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3071" y="3940892"/>
            <a:ext cx="13866545" cy="8517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Ion Torr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Ion Torrent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5963" y="4670702"/>
            <a:ext cx="12880761" cy="6589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Illumi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Illumina</a:t>
            </a:r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3245" y="4495892"/>
            <a:ext cx="11826197" cy="69387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Illumina (video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Illumina (video)</a:t>
            </a:r>
          </a:p>
        </p:txBody>
      </p:sp>
      <p:pic>
        <p:nvPicPr>
          <p:cNvPr id="267" name="Screenshot 2025-09-17 at 18.08.15.png" descr="Screenshot 2025-09-17 at 18.08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3231" y="2880475"/>
            <a:ext cx="19946225" cy="9377448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https://www.youtube.com/watch?v=EDVKxSNdSic"/>
          <p:cNvSpPr txBox="1"/>
          <p:nvPr/>
        </p:nvSpPr>
        <p:spPr>
          <a:xfrm>
            <a:off x="6828504" y="12521731"/>
            <a:ext cx="11655680" cy="77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https://www.youtube.com/watch?v=EDVKxSNdSic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Illumi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Illumina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6742" y="4202608"/>
            <a:ext cx="14519203" cy="75253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NGS Through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NGS Throughput 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3796" y="3169056"/>
            <a:ext cx="13016407" cy="959245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https://flxlexblog.files.wordpress.com"/>
          <p:cNvSpPr txBox="1"/>
          <p:nvPr>
            <p:ph type="body" sz="quarter" idx="4294967295"/>
          </p:nvPr>
        </p:nvSpPr>
        <p:spPr>
          <a:xfrm>
            <a:off x="4746160" y="12695939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 u="sng">
                <a:latin typeface="XB Yas"/>
                <a:ea typeface="XB Yas"/>
                <a:cs typeface="XB Yas"/>
                <a:sym typeface="XB Yas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https://flxlexblog.files.wordpress.com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NGS Co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NGS Cost</a:t>
            </a:r>
          </a:p>
        </p:txBody>
      </p:sp>
      <p:sp>
        <p:nvSpPr>
          <p:cNvPr id="278" name="https://www.genome.gov"/>
          <p:cNvSpPr txBox="1"/>
          <p:nvPr>
            <p:ph type="body" sz="quarter" idx="4294967295"/>
          </p:nvPr>
        </p:nvSpPr>
        <p:spPr>
          <a:xfrm>
            <a:off x="4746160" y="12695939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 u="sng">
                <a:latin typeface="XB Yas"/>
                <a:ea typeface="XB Yas"/>
                <a:cs typeface="XB Yas"/>
                <a:sym typeface="XB Yas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https://www.genome.gov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0243" y="2773776"/>
            <a:ext cx="13112202" cy="9830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Illumina HiSeq 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Illumina HiSeq X</a:t>
            </a:r>
          </a:p>
        </p:txBody>
      </p:sp>
      <p:sp>
        <p:nvSpPr>
          <p:cNvPr id="282" name="http://cen.acs.org"/>
          <p:cNvSpPr txBox="1"/>
          <p:nvPr>
            <p:ph type="body" sz="quarter" idx="4294967295"/>
          </p:nvPr>
        </p:nvSpPr>
        <p:spPr>
          <a:xfrm>
            <a:off x="4746160" y="12695939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 u="sng">
                <a:latin typeface="XB Yas"/>
                <a:ea typeface="XB Yas"/>
                <a:cs typeface="XB Yas"/>
                <a:sym typeface="XB Yas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http://cen.acs.org</a:t>
            </a:r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2068" y="4386710"/>
            <a:ext cx="15148551" cy="7157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78445" y="4702518"/>
            <a:ext cx="8807873" cy="6605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51166" y="4391538"/>
            <a:ext cx="5507634" cy="7227865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24 Hours"/>
          <p:cNvSpPr txBox="1"/>
          <p:nvPr/>
        </p:nvSpPr>
        <p:spPr>
          <a:xfrm>
            <a:off x="7086142" y="3601228"/>
            <a:ext cx="203768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647700" rtl="1">
              <a:defRPr b="1" sz="3800">
                <a:solidFill>
                  <a:schemeClr val="accent5">
                    <a:satOff val="3041"/>
                    <a:lumOff val="6293"/>
                  </a:schemeClr>
                </a:solidFill>
                <a:latin typeface="XB Kayhan"/>
                <a:ea typeface="XB Kayhan"/>
                <a:cs typeface="XB Kayhan"/>
                <a:sym typeface="XB Kayhan"/>
              </a:defRPr>
            </a:lvl1pPr>
          </a:lstStyle>
          <a:p>
            <a:pPr/>
            <a:r>
              <a:t>24 Hours</a:t>
            </a:r>
          </a:p>
        </p:txBody>
      </p:sp>
      <p:sp>
        <p:nvSpPr>
          <p:cNvPr id="288" name="709 Years"/>
          <p:cNvSpPr txBox="1"/>
          <p:nvPr/>
        </p:nvSpPr>
        <p:spPr>
          <a:xfrm>
            <a:off x="14723243" y="3601228"/>
            <a:ext cx="211827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647700" rtl="1">
              <a:defRPr b="1" sz="3800">
                <a:solidFill>
                  <a:schemeClr val="accent5">
                    <a:satOff val="3041"/>
                    <a:lumOff val="6293"/>
                  </a:schemeClr>
                </a:solidFill>
                <a:latin typeface="XB Kayhan"/>
                <a:ea typeface="XB Kayhan"/>
                <a:cs typeface="XB Kayhan"/>
                <a:sym typeface="XB Kayhan"/>
              </a:defRPr>
            </a:lvl1pPr>
          </a:lstStyle>
          <a:p>
            <a:pPr/>
            <a:r>
              <a:t>709 Years</a:t>
            </a:r>
          </a:p>
        </p:txBody>
      </p:sp>
      <p:sp>
        <p:nvSpPr>
          <p:cNvPr id="289" name="Throughput"/>
          <p:cNvSpPr txBox="1"/>
          <p:nvPr>
            <p:ph type="title"/>
          </p:nvPr>
        </p:nvSpPr>
        <p:spPr>
          <a:xfrm>
            <a:off x="5923359" y="214312"/>
            <a:ext cx="13465970" cy="3643313"/>
          </a:xfrm>
          <a:prstGeom prst="rect">
            <a:avLst/>
          </a:prstGeom>
        </p:spPr>
        <p:txBody>
          <a:bodyPr lIns="71437" tIns="71437" rIns="71437" bIns="71437"/>
          <a:lstStyle/>
          <a:p>
            <a:pPr/>
            <a:r>
              <a:t>Throughput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6" grpId="1"/>
      <p:bldP build="whole" bldLvl="1" animBg="1" rev="0" advAuto="0" spid="287" grpId="2"/>
      <p:bldP build="whole" bldLvl="1" animBg="1" rev="0" advAuto="0" spid="288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Differenti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XB Yas"/>
                <a:ea typeface="XB Yas"/>
                <a:cs typeface="XB Yas"/>
                <a:sym typeface="XB Yas"/>
              </a:defRPr>
            </a:lvl1pPr>
          </a:lstStyle>
          <a:p>
            <a:pPr/>
            <a:r>
              <a:t>Differentiation</a:t>
            </a:r>
          </a:p>
        </p:txBody>
      </p:sp>
      <p:sp>
        <p:nvSpPr>
          <p:cNvPr id="192" name="http://www.nih.gov/news/health/feb2015/images/niehs-18_xl.jpg"/>
          <p:cNvSpPr txBox="1"/>
          <p:nvPr>
            <p:ph type="body" sz="quarter" idx="1"/>
          </p:nvPr>
        </p:nvSpPr>
        <p:spPr>
          <a:xfrm>
            <a:off x="5816203" y="11515320"/>
            <a:ext cx="13716001" cy="651170"/>
          </a:xfrm>
          <a:prstGeom prst="rect">
            <a:avLst/>
          </a:prstGeom>
        </p:spPr>
        <p:txBody>
          <a:bodyPr/>
          <a:lstStyle/>
          <a:p>
            <a:pPr marL="0" indent="0" algn="l" defTabSz="257175">
              <a:spcBef>
                <a:spcPts val="2800"/>
              </a:spcBef>
              <a:buSzTx/>
              <a:buNone/>
              <a:defRPr sz="2240"/>
            </a:pPr>
            <a:r>
              <a:t>http://www.nih.gov/news/health/feb2015/images/niehs-18_xl.jpg</a:t>
            </a: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</p:txBody>
      </p:sp>
      <p:pic>
        <p:nvPicPr>
          <p:cNvPr id="193" name="Human Tissues.png" descr="Human Tissu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7661" y="2830947"/>
            <a:ext cx="12548678" cy="8834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Appl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Applications</a:t>
            </a:r>
          </a:p>
        </p:txBody>
      </p:sp>
      <p:pic>
        <p:nvPicPr>
          <p:cNvPr id="2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8642" y="4719431"/>
            <a:ext cx="14215404" cy="6491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ingle-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Single-end</a:t>
            </a:r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33261" y="2835322"/>
            <a:ext cx="6246164" cy="10259919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Illumina sequencing datasheet"/>
          <p:cNvSpPr txBox="1"/>
          <p:nvPr>
            <p:ph type="body" sz="quarter" idx="4294967295"/>
          </p:nvPr>
        </p:nvSpPr>
        <p:spPr>
          <a:xfrm>
            <a:off x="4746160" y="12695939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>
                <a:latin typeface="XB Yas"/>
                <a:ea typeface="XB Yas"/>
                <a:cs typeface="XB Yas"/>
                <a:sym typeface="XB Yas"/>
              </a:defRPr>
            </a:lvl1pPr>
          </a:lstStyle>
          <a:p>
            <a:pPr/>
            <a:r>
              <a:t>Illumina sequencing datasheet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aired-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Paired-end</a:t>
            </a:r>
          </a:p>
        </p:txBody>
      </p:sp>
      <p:sp>
        <p:nvSpPr>
          <p:cNvPr id="299" name="Illumina sequencing datasheet"/>
          <p:cNvSpPr txBox="1"/>
          <p:nvPr>
            <p:ph type="body" sz="quarter" idx="4294967295"/>
          </p:nvPr>
        </p:nvSpPr>
        <p:spPr>
          <a:xfrm>
            <a:off x="4746160" y="12695939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>
                <a:latin typeface="XB Yas"/>
                <a:ea typeface="XB Yas"/>
                <a:cs typeface="XB Yas"/>
                <a:sym typeface="XB Yas"/>
              </a:defRPr>
            </a:lvl1pPr>
          </a:lstStyle>
          <a:p>
            <a:pPr/>
            <a:r>
              <a:t>Illumina sequencing datasheet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9367" y="2871291"/>
            <a:ext cx="5113954" cy="10187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Mate-pai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Mate-pairs</a:t>
            </a:r>
          </a:p>
        </p:txBody>
      </p:sp>
      <p:sp>
        <p:nvSpPr>
          <p:cNvPr id="303" name="Illumina sequencing datasheet"/>
          <p:cNvSpPr txBox="1"/>
          <p:nvPr>
            <p:ph type="body" sz="quarter" idx="4294967295"/>
          </p:nvPr>
        </p:nvSpPr>
        <p:spPr>
          <a:xfrm>
            <a:off x="4746160" y="12695939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>
                <a:latin typeface="XB Yas"/>
                <a:ea typeface="XB Yas"/>
                <a:cs typeface="XB Yas"/>
                <a:sym typeface="XB Yas"/>
              </a:defRPr>
            </a:lvl1pPr>
          </a:lstStyle>
          <a:p>
            <a:pPr/>
            <a:r>
              <a:t>Illumina sequencing datasheet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5780" y="3213962"/>
            <a:ext cx="5241195" cy="9294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14480" y="4712672"/>
            <a:ext cx="5449230" cy="6297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Alig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Alignment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1530" y="3451229"/>
            <a:ext cx="13835626" cy="8474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aired-end vs. Single-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Paired-end vs. Single-end</a:t>
            </a:r>
          </a:p>
        </p:txBody>
      </p:sp>
      <p:sp>
        <p:nvSpPr>
          <p:cNvPr id="311" name="Illumina sequencing datasheet"/>
          <p:cNvSpPr txBox="1"/>
          <p:nvPr>
            <p:ph type="body" sz="quarter" idx="4294967295"/>
          </p:nvPr>
        </p:nvSpPr>
        <p:spPr>
          <a:xfrm>
            <a:off x="4746160" y="12695939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>
                <a:latin typeface="XB Yas"/>
                <a:ea typeface="XB Yas"/>
                <a:cs typeface="XB Yas"/>
                <a:sym typeface="XB Yas"/>
              </a:defRPr>
            </a:lvl1pPr>
          </a:lstStyle>
          <a:p>
            <a:pPr/>
            <a:r>
              <a:t>Illumina sequencing datasheet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7438" y="2660091"/>
            <a:ext cx="15509123" cy="997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Bioinformatics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Bioinformatics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ene Expression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 Expression Analysis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9621" y="3242666"/>
            <a:ext cx="6373445" cy="9445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ene Expression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 Expression Analysis</a:t>
            </a:r>
          </a:p>
        </p:txBody>
      </p:sp>
      <p:pic>
        <p:nvPicPr>
          <p:cNvPr id="3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5801" y="3990816"/>
            <a:ext cx="14152397" cy="7948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ene Expression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 Expression Analysis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4636" y="3224833"/>
            <a:ext cx="9963415" cy="9480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isea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Disease</a:t>
            </a:r>
          </a:p>
        </p:txBody>
      </p:sp>
      <p:pic>
        <p:nvPicPr>
          <p:cNvPr id="196" name="hiv-virus-in-blood.jpg" descr="hiv-virus-in-bloo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0650" y="3312914"/>
            <a:ext cx="8770108" cy="659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http://cdn1.medicalnewstoday.com, The Biology of Cancer (© Garland Science 2007)"/>
          <p:cNvSpPr txBox="1"/>
          <p:nvPr>
            <p:ph type="body" sz="quarter" idx="4294967295"/>
          </p:nvPr>
        </p:nvSpPr>
        <p:spPr>
          <a:xfrm>
            <a:off x="5816203" y="11515320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257175">
              <a:spcBef>
                <a:spcPts val="2800"/>
              </a:spcBef>
              <a:buSzTx/>
              <a:buNone/>
              <a:defRPr sz="2160">
                <a:latin typeface="XB Yas"/>
                <a:ea typeface="XB Yas"/>
                <a:cs typeface="XB Yas"/>
                <a:sym typeface="XB Yas"/>
              </a:defRPr>
            </a:lvl1pPr>
          </a:lstStyle>
          <a:p>
            <a:pPr/>
            <a:r>
              <a:t>http://cdn1.medicalnewstoday.com, The Biology of Cancer (© Garland Science 2007)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15876"/>
          <a:stretch>
            <a:fillRect/>
          </a:stretch>
        </p:blipFill>
        <p:spPr>
          <a:xfrm>
            <a:off x="15150856" y="3300914"/>
            <a:ext cx="4271277" cy="6613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ene Expression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 Expression Analysis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4999" y="2562716"/>
            <a:ext cx="9862690" cy="10805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ene Expression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 Expression Analysis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76881" y="3700562"/>
            <a:ext cx="8158924" cy="8529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ene Expression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 Expression Analysis</a:t>
            </a:r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6099" y="3477740"/>
            <a:ext cx="12211802" cy="8975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ene Ont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 Ontology</a:t>
            </a:r>
          </a:p>
        </p:txBody>
      </p:sp>
      <p:pic>
        <p:nvPicPr>
          <p:cNvPr id="3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4914" y="3583084"/>
            <a:ext cx="16234172" cy="7911704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http://geneontology.org/page/ontology-structure"/>
          <p:cNvSpPr txBox="1"/>
          <p:nvPr>
            <p:ph type="body" sz="quarter" idx="4294967295"/>
          </p:nvPr>
        </p:nvSpPr>
        <p:spPr>
          <a:xfrm>
            <a:off x="4746160" y="12695939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 u="sng">
                <a:latin typeface="XB Yas"/>
                <a:ea typeface="XB Yas"/>
                <a:cs typeface="XB Yas"/>
                <a:sym typeface="XB Yas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http://geneontology.org/page/ontology-structure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athw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Pathways</a:t>
            </a:r>
          </a:p>
        </p:txBody>
      </p:sp>
      <p:sp>
        <p:nvSpPr>
          <p:cNvPr id="339" name="A. Fleming, et al., Nature Chemical Biology 7, 9–17 (2011)"/>
          <p:cNvSpPr txBox="1"/>
          <p:nvPr>
            <p:ph type="body" sz="quarter" idx="4294967295"/>
          </p:nvPr>
        </p:nvSpPr>
        <p:spPr>
          <a:xfrm>
            <a:off x="4746160" y="12695939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>
                <a:latin typeface="XB Yas"/>
                <a:ea typeface="XB Yas"/>
                <a:cs typeface="XB Yas"/>
                <a:sym typeface="XB Yas"/>
              </a:defRPr>
            </a:lvl1pPr>
          </a:lstStyle>
          <a:p>
            <a:pPr/>
            <a:r>
              <a:t>A. Fleming, et al., Nature Chemical Biology 7, 9–17 (2011)</a:t>
            </a:r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0106" y="3276828"/>
            <a:ext cx="12752475" cy="8735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Line"/>
          <p:cNvSpPr/>
          <p:nvPr/>
        </p:nvSpPr>
        <p:spPr>
          <a:xfrm>
            <a:off x="17737860" y="8137318"/>
            <a:ext cx="1" cy="9605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3" name="Analysis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Pipeline</a:t>
            </a:r>
          </a:p>
        </p:txBody>
      </p:sp>
      <p:sp>
        <p:nvSpPr>
          <p:cNvPr id="344" name="Sample Preparation"/>
          <p:cNvSpPr/>
          <p:nvPr/>
        </p:nvSpPr>
        <p:spPr>
          <a:xfrm>
            <a:off x="5485802" y="3134320"/>
            <a:ext cx="3072860" cy="1561231"/>
          </a:xfrm>
          <a:prstGeom prst="rect">
            <a:avLst/>
          </a:prstGeom>
          <a:gradFill>
            <a:gsLst>
              <a:gs pos="0">
                <a:schemeClr val="accent3">
                  <a:hueOff val="411863"/>
                  <a:satOff val="13030"/>
                  <a:lumOff val="12549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Sample Preparation</a:t>
            </a:r>
          </a:p>
        </p:txBody>
      </p:sp>
      <p:sp>
        <p:nvSpPr>
          <p:cNvPr id="345" name="Sequencing"/>
          <p:cNvSpPr/>
          <p:nvPr/>
        </p:nvSpPr>
        <p:spPr>
          <a:xfrm>
            <a:off x="9057678" y="3134320"/>
            <a:ext cx="3072860" cy="1561231"/>
          </a:xfrm>
          <a:prstGeom prst="rect">
            <a:avLst/>
          </a:prstGeom>
          <a:gradFill>
            <a:gsLst>
              <a:gs pos="0">
                <a:schemeClr val="accent3">
                  <a:hueOff val="411863"/>
                  <a:satOff val="13030"/>
                  <a:lumOff val="12549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Sequencing</a:t>
            </a:r>
          </a:p>
        </p:txBody>
      </p:sp>
      <p:sp>
        <p:nvSpPr>
          <p:cNvPr id="346" name="Quality Control"/>
          <p:cNvSpPr/>
          <p:nvPr/>
        </p:nvSpPr>
        <p:spPr>
          <a:xfrm>
            <a:off x="13281421" y="3134320"/>
            <a:ext cx="3072860" cy="1561231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Quality Control</a:t>
            </a:r>
          </a:p>
        </p:txBody>
      </p:sp>
      <p:sp>
        <p:nvSpPr>
          <p:cNvPr id="347" name="Alignment"/>
          <p:cNvSpPr/>
          <p:nvPr/>
        </p:nvSpPr>
        <p:spPr>
          <a:xfrm>
            <a:off x="10370343" y="6791759"/>
            <a:ext cx="3072860" cy="1561232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Alignment</a:t>
            </a:r>
          </a:p>
        </p:txBody>
      </p:sp>
      <p:sp>
        <p:nvSpPr>
          <p:cNvPr id="348" name="Line"/>
          <p:cNvSpPr/>
          <p:nvPr/>
        </p:nvSpPr>
        <p:spPr>
          <a:xfrm>
            <a:off x="8574406" y="3914935"/>
            <a:ext cx="51749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9" name="Assembly"/>
          <p:cNvSpPr/>
          <p:nvPr/>
        </p:nvSpPr>
        <p:spPr>
          <a:xfrm>
            <a:off x="16201429" y="6791759"/>
            <a:ext cx="3072860" cy="1561232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Assembly</a:t>
            </a:r>
          </a:p>
        </p:txBody>
      </p:sp>
      <p:sp>
        <p:nvSpPr>
          <p:cNvPr id="350" name="Line"/>
          <p:cNvSpPr/>
          <p:nvPr/>
        </p:nvSpPr>
        <p:spPr>
          <a:xfrm>
            <a:off x="14800902" y="4714497"/>
            <a:ext cx="1" cy="4170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1" name="Line"/>
          <p:cNvSpPr/>
          <p:nvPr/>
        </p:nvSpPr>
        <p:spPr>
          <a:xfrm>
            <a:off x="11906773" y="5857497"/>
            <a:ext cx="1" cy="960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2" name="Line"/>
          <p:cNvSpPr/>
          <p:nvPr/>
        </p:nvSpPr>
        <p:spPr>
          <a:xfrm>
            <a:off x="17737859" y="5821778"/>
            <a:ext cx="1" cy="9605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3" name="Oval"/>
          <p:cNvSpPr/>
          <p:nvPr/>
        </p:nvSpPr>
        <p:spPr>
          <a:xfrm>
            <a:off x="11879883" y="5116710"/>
            <a:ext cx="5884867" cy="1343187"/>
          </a:xfrm>
          <a:prstGeom prst="ellipse">
            <a:avLst/>
          </a:prstGeom>
          <a:gradFill>
            <a:gsLst>
              <a:gs pos="0">
                <a:srgbClr val="CFA08E"/>
              </a:gs>
              <a:gs pos="100000">
                <a:srgbClr val="E0E0E0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4" name="Reference Genome Available?"/>
          <p:cNvSpPr txBox="1"/>
          <p:nvPr/>
        </p:nvSpPr>
        <p:spPr>
          <a:xfrm>
            <a:off x="12104476" y="5474294"/>
            <a:ext cx="5392853" cy="628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Reference Genome Available?</a:t>
            </a:r>
          </a:p>
        </p:txBody>
      </p:sp>
      <p:sp>
        <p:nvSpPr>
          <p:cNvPr id="355" name="Variation Detection"/>
          <p:cNvSpPr/>
          <p:nvPr/>
        </p:nvSpPr>
        <p:spPr>
          <a:xfrm>
            <a:off x="5485802" y="9102842"/>
            <a:ext cx="3072860" cy="1561231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Variation Detection</a:t>
            </a:r>
          </a:p>
        </p:txBody>
      </p:sp>
      <p:sp>
        <p:nvSpPr>
          <p:cNvPr id="356" name="Expression Analysis"/>
          <p:cNvSpPr/>
          <p:nvPr/>
        </p:nvSpPr>
        <p:spPr>
          <a:xfrm>
            <a:off x="12629554" y="9102842"/>
            <a:ext cx="3072860" cy="1561231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Expression Analysis</a:t>
            </a:r>
          </a:p>
        </p:txBody>
      </p:sp>
      <p:sp>
        <p:nvSpPr>
          <p:cNvPr id="357" name="Peak Finding"/>
          <p:cNvSpPr/>
          <p:nvPr/>
        </p:nvSpPr>
        <p:spPr>
          <a:xfrm>
            <a:off x="9057678" y="9102842"/>
            <a:ext cx="3072860" cy="1561231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Peak Finding</a:t>
            </a:r>
          </a:p>
        </p:txBody>
      </p:sp>
      <p:sp>
        <p:nvSpPr>
          <p:cNvPr id="358" name="Reference Genome"/>
          <p:cNvSpPr/>
          <p:nvPr/>
        </p:nvSpPr>
        <p:spPr>
          <a:xfrm>
            <a:off x="16201429" y="11103092"/>
            <a:ext cx="3072860" cy="1561231"/>
          </a:xfrm>
          <a:prstGeom prst="roundRect">
            <a:avLst>
              <a:gd name="adj" fmla="val 17159"/>
            </a:avLst>
          </a:prstGeom>
          <a:ln w="25400">
            <a:solidFill>
              <a:schemeClr val="accent5">
                <a:satOff val="3041"/>
                <a:lumOff val="629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Reference Genome</a:t>
            </a:r>
          </a:p>
        </p:txBody>
      </p:sp>
      <p:sp>
        <p:nvSpPr>
          <p:cNvPr id="359" name="SNV, CNV, Indelds"/>
          <p:cNvSpPr/>
          <p:nvPr/>
        </p:nvSpPr>
        <p:spPr>
          <a:xfrm>
            <a:off x="5485802" y="11103092"/>
            <a:ext cx="3072860" cy="1561231"/>
          </a:xfrm>
          <a:prstGeom prst="roundRect">
            <a:avLst>
              <a:gd name="adj" fmla="val 17159"/>
            </a:avLst>
          </a:prstGeom>
          <a:ln w="25400">
            <a:solidFill>
              <a:schemeClr val="accent5">
                <a:satOff val="3041"/>
                <a:lumOff val="629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SNV, CNV, Indelds</a:t>
            </a:r>
          </a:p>
        </p:txBody>
      </p:sp>
      <p:sp>
        <p:nvSpPr>
          <p:cNvPr id="360" name="TFBS,…"/>
          <p:cNvSpPr/>
          <p:nvPr/>
        </p:nvSpPr>
        <p:spPr>
          <a:xfrm>
            <a:off x="9057678" y="11103092"/>
            <a:ext cx="3072860" cy="1561231"/>
          </a:xfrm>
          <a:prstGeom prst="roundRect">
            <a:avLst>
              <a:gd name="adj" fmla="val 17159"/>
            </a:avLst>
          </a:prstGeom>
          <a:ln w="25400">
            <a:solidFill>
              <a:schemeClr val="accent5">
                <a:satOff val="3041"/>
                <a:lumOff val="629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0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  <a:r>
              <a:t>TFBS,</a:t>
            </a:r>
          </a:p>
          <a:p>
            <a:pPr>
              <a:defRPr sz="30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  <a:r>
              <a:t>Histone Codes</a:t>
            </a:r>
          </a:p>
        </p:txBody>
      </p:sp>
      <p:sp>
        <p:nvSpPr>
          <p:cNvPr id="361" name="Expression Level DE Genes"/>
          <p:cNvSpPr/>
          <p:nvPr/>
        </p:nvSpPr>
        <p:spPr>
          <a:xfrm>
            <a:off x="12629554" y="11103092"/>
            <a:ext cx="3072860" cy="1561231"/>
          </a:xfrm>
          <a:prstGeom prst="roundRect">
            <a:avLst>
              <a:gd name="adj" fmla="val 17159"/>
            </a:avLst>
          </a:prstGeom>
          <a:ln w="25400">
            <a:solidFill>
              <a:schemeClr val="accent5">
                <a:satOff val="3041"/>
                <a:lumOff val="629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Expression Level DE Genes</a:t>
            </a:r>
          </a:p>
        </p:txBody>
      </p:sp>
      <p:sp>
        <p:nvSpPr>
          <p:cNvPr id="362" name="Line"/>
          <p:cNvSpPr/>
          <p:nvPr/>
        </p:nvSpPr>
        <p:spPr>
          <a:xfrm flipH="1">
            <a:off x="13442680" y="7471428"/>
            <a:ext cx="251281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3" name="Gap Filling"/>
          <p:cNvSpPr/>
          <p:nvPr/>
        </p:nvSpPr>
        <p:spPr>
          <a:xfrm>
            <a:off x="16201429" y="9102842"/>
            <a:ext cx="3072860" cy="1561231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Gap Filling</a:t>
            </a:r>
          </a:p>
        </p:txBody>
      </p:sp>
      <p:sp>
        <p:nvSpPr>
          <p:cNvPr id="364" name="Line"/>
          <p:cNvSpPr/>
          <p:nvPr/>
        </p:nvSpPr>
        <p:spPr>
          <a:xfrm>
            <a:off x="12128422" y="3914935"/>
            <a:ext cx="112728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7" name="Connection Line"/>
          <p:cNvSpPr/>
          <p:nvPr/>
        </p:nvSpPr>
        <p:spPr>
          <a:xfrm>
            <a:off x="15955010" y="7452360"/>
            <a:ext cx="264161" cy="4387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66" name="Line"/>
          <p:cNvSpPr/>
          <p:nvPr/>
        </p:nvSpPr>
        <p:spPr>
          <a:xfrm flipV="1">
            <a:off x="11924109" y="8349257"/>
            <a:ext cx="1" cy="33559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7" name="Line"/>
          <p:cNvSpPr/>
          <p:nvPr/>
        </p:nvSpPr>
        <p:spPr>
          <a:xfrm flipH="1" flipV="1">
            <a:off x="7013611" y="8702712"/>
            <a:ext cx="71931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8" name="Line"/>
          <p:cNvSpPr/>
          <p:nvPr/>
        </p:nvSpPr>
        <p:spPr>
          <a:xfrm>
            <a:off x="7022232" y="8680843"/>
            <a:ext cx="1" cy="417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9" name="Line"/>
          <p:cNvSpPr/>
          <p:nvPr/>
        </p:nvSpPr>
        <p:spPr>
          <a:xfrm>
            <a:off x="10628020" y="8694256"/>
            <a:ext cx="1" cy="4170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0" name="Line"/>
          <p:cNvSpPr/>
          <p:nvPr/>
        </p:nvSpPr>
        <p:spPr>
          <a:xfrm>
            <a:off x="14182939" y="8694256"/>
            <a:ext cx="1" cy="4170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1" name="Line"/>
          <p:cNvSpPr/>
          <p:nvPr/>
        </p:nvSpPr>
        <p:spPr>
          <a:xfrm>
            <a:off x="7022232" y="10695613"/>
            <a:ext cx="1" cy="417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2" name="Line"/>
          <p:cNvSpPr/>
          <p:nvPr/>
        </p:nvSpPr>
        <p:spPr>
          <a:xfrm>
            <a:off x="10610160" y="10695613"/>
            <a:ext cx="1" cy="417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3" name="Line"/>
          <p:cNvSpPr/>
          <p:nvPr/>
        </p:nvSpPr>
        <p:spPr>
          <a:xfrm>
            <a:off x="14182939" y="10695613"/>
            <a:ext cx="1" cy="417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4" name="Line"/>
          <p:cNvSpPr/>
          <p:nvPr/>
        </p:nvSpPr>
        <p:spPr>
          <a:xfrm>
            <a:off x="17737859" y="10695613"/>
            <a:ext cx="1" cy="417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5" name="No"/>
          <p:cNvSpPr txBox="1"/>
          <p:nvPr/>
        </p:nvSpPr>
        <p:spPr>
          <a:xfrm>
            <a:off x="17851783" y="5862048"/>
            <a:ext cx="663830" cy="603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No</a:t>
            </a:r>
          </a:p>
        </p:txBody>
      </p:sp>
      <p:sp>
        <p:nvSpPr>
          <p:cNvPr id="376" name="Yes"/>
          <p:cNvSpPr txBox="1"/>
          <p:nvPr/>
        </p:nvSpPr>
        <p:spPr>
          <a:xfrm>
            <a:off x="11075715" y="5863499"/>
            <a:ext cx="684785" cy="603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Yes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to Rea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 Read?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What to Rea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 Read?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4906" y="3480613"/>
            <a:ext cx="12342876" cy="8969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What to Rea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 Read</a:t>
            </a:r>
          </a:p>
        </p:txBody>
      </p:sp>
      <p:pic>
        <p:nvPicPr>
          <p:cNvPr id="206" name="main_illustration.png" descr="main_illustr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4289" y="4577693"/>
            <a:ext cx="14464110" cy="6775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How to Rea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Read?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chnolog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Technologies</a:t>
            </a:r>
          </a:p>
        </p:txBody>
      </p:sp>
      <p:sp>
        <p:nvSpPr>
          <p:cNvPr id="211" name="PCR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PCR</a:t>
            </a:r>
          </a:p>
          <a:p>
            <a:pPr>
              <a:buBlip>
                <a:blip r:embed="rId2"/>
              </a:buBlip>
            </a:pPr>
            <a:r>
              <a:t>Microarray</a:t>
            </a:r>
          </a:p>
          <a:p>
            <a:pPr>
              <a:buBlip>
                <a:blip r:embed="rId2"/>
              </a:buBlip>
            </a:pPr>
            <a:r>
              <a:t>Sequencing (Next-Generation)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00730" y="5785717"/>
            <a:ext cx="4124510" cy="3431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90729" y="7849655"/>
            <a:ext cx="5433533" cy="3785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94983" y="2865859"/>
            <a:ext cx="5357813" cy="5357814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http://www.pngall.com"/>
          <p:cNvSpPr txBox="1"/>
          <p:nvPr/>
        </p:nvSpPr>
        <p:spPr>
          <a:xfrm>
            <a:off x="4770479" y="12463767"/>
            <a:ext cx="13716001" cy="651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315039">
              <a:spcBef>
                <a:spcPts val="3400"/>
              </a:spcBef>
              <a:defRPr sz="2646" u="sng">
                <a:latin typeface="XB Yas"/>
                <a:ea typeface="XB Yas"/>
                <a:cs typeface="XB Yas"/>
                <a:sym typeface="XB Yas"/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http://www.pngall.com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" grpId="3"/>
      <p:bldP build="whole" bldLvl="1" animBg="1" rev="0" advAuto="0" spid="213" grpId="4"/>
      <p:bldP build="p" bldLvl="5" animBg="1" rev="0" advAuto="0" spid="211" grpId="1"/>
      <p:bldP build="whole" bldLvl="1" animBg="1" rev="0" advAuto="0" spid="214" grpId="2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363929"/>
      </a:dk1>
      <a:lt1>
        <a:srgbClr val="181039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000000"/>
      </a:dk1>
      <a:lt1>
        <a:srgbClr val="FFFFFF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